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2"/>
  </p:notesMasterIdLst>
  <p:sldIdLst>
    <p:sldId id="256" r:id="rId2"/>
    <p:sldId id="257" r:id="rId3"/>
    <p:sldId id="259" r:id="rId4"/>
    <p:sldId id="271" r:id="rId5"/>
    <p:sldId id="267" r:id="rId6"/>
    <p:sldId id="268" r:id="rId7"/>
    <p:sldId id="269" r:id="rId8"/>
    <p:sldId id="314" r:id="rId9"/>
    <p:sldId id="270" r:id="rId10"/>
    <p:sldId id="272" r:id="rId11"/>
    <p:sldId id="273" r:id="rId12"/>
    <p:sldId id="274" r:id="rId13"/>
    <p:sldId id="275" r:id="rId14"/>
    <p:sldId id="276" r:id="rId15"/>
    <p:sldId id="277" r:id="rId16"/>
    <p:sldId id="278" r:id="rId17"/>
    <p:sldId id="279" r:id="rId18"/>
    <p:sldId id="280" r:id="rId19"/>
    <p:sldId id="281" r:id="rId20"/>
    <p:sldId id="282" r:id="rId21"/>
    <p:sldId id="285" r:id="rId22"/>
    <p:sldId id="287" r:id="rId23"/>
    <p:sldId id="312" r:id="rId24"/>
    <p:sldId id="288" r:id="rId25"/>
    <p:sldId id="313" r:id="rId26"/>
    <p:sldId id="289" r:id="rId27"/>
    <p:sldId id="260" r:id="rId28"/>
    <p:sldId id="290" r:id="rId29"/>
    <p:sldId id="291" r:id="rId30"/>
    <p:sldId id="292" r:id="rId31"/>
    <p:sldId id="293" r:id="rId32"/>
    <p:sldId id="262" r:id="rId33"/>
    <p:sldId id="294" r:id="rId34"/>
    <p:sldId id="296" r:id="rId35"/>
    <p:sldId id="297" r:id="rId36"/>
    <p:sldId id="299" r:id="rId37"/>
    <p:sldId id="301" r:id="rId38"/>
    <p:sldId id="266" r:id="rId39"/>
    <p:sldId id="298" r:id="rId40"/>
    <p:sldId id="300" r:id="rId41"/>
    <p:sldId id="263" r:id="rId42"/>
    <p:sldId id="302" r:id="rId43"/>
    <p:sldId id="303" r:id="rId44"/>
    <p:sldId id="311" r:id="rId45"/>
    <p:sldId id="304" r:id="rId46"/>
    <p:sldId id="305" r:id="rId47"/>
    <p:sldId id="310" r:id="rId48"/>
    <p:sldId id="308" r:id="rId49"/>
    <p:sldId id="309" r:id="rId50"/>
    <p:sldId id="306" r:id="rId5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5"/>
    <p:restoredTop sz="94737"/>
  </p:normalViewPr>
  <p:slideViewPr>
    <p:cSldViewPr snapToGrid="0" snapToObjects="1">
      <p:cViewPr varScale="1">
        <p:scale>
          <a:sx n="94" d="100"/>
          <a:sy n="94" d="100"/>
        </p:scale>
        <p:origin x="224" y="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2F6085-E4B0-3946-9CCF-3D3497E5592C}" type="datetimeFigureOut">
              <a:rPr lang="en-US" smtClean="0"/>
              <a:t>3/29/21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461DAD-F236-2B48-9E1B-2E5157BEDE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6211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461DAD-F236-2B48-9E1B-2E5157BEDE6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4271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83C31-26E6-CB4B-AE28-E7E594DDAD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0D91F9-8091-2846-AC9C-8F1C0BD530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ADE17C-1465-264F-A739-F8031D1017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AFC0EC-C128-7742-B317-1091793A9327}" type="datetimeFigureOut">
              <a:rPr lang="en-US" smtClean="0"/>
              <a:t>3/29/21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D35DD7-DA93-0B43-AAFC-AE66B7D0D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61D103-1A47-5C4A-827A-755341A6C2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4CC08-D8DA-464B-99C2-ED1A06590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9031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E5A5A3-E21B-6F47-ACA6-21D26C251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C76609-238C-EF49-B5D4-235ABAB272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97C922-98CC-E648-94AB-C3F8FC5E9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AFC0EC-C128-7742-B317-1091793A9327}" type="datetimeFigureOut">
              <a:rPr lang="en-US" smtClean="0"/>
              <a:t>3/29/21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8B1ACB-C599-FA4E-ACB9-EE63413D24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7C3EE4-429E-F24A-AA0E-D8F91C3EF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4CC08-D8DA-464B-99C2-ED1A06590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7477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F5E5AA6-01AB-0E47-AA00-1AAA9752722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8A226E-22A6-484A-AEBB-B1A406CB53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78E242-3031-E24F-97A1-F6BA767C46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AFC0EC-C128-7742-B317-1091793A9327}" type="datetimeFigureOut">
              <a:rPr lang="en-US" smtClean="0"/>
              <a:t>3/29/21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D2E44C-5590-1A46-917E-DE68E76A13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7EBDCE-E485-E046-B447-63EA0A923D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4CC08-D8DA-464B-99C2-ED1A06590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1494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2D4819-5729-F945-B281-ADDBE2F2F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818659-D857-154B-8117-9D97FBEB4D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8C891D-C40E-0A4D-8DEB-2998E6E63A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AFC0EC-C128-7742-B317-1091793A9327}" type="datetimeFigureOut">
              <a:rPr lang="en-US" smtClean="0"/>
              <a:t>3/29/21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EE4EEC-1922-6947-87E1-57BE02C822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373706-A5CC-2244-932B-3392995C33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4CC08-D8DA-464B-99C2-ED1A06590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7321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3F1D6C-D9AA-9441-B184-B00BEE3D3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C5616E-1148-0445-AE9F-3C44285727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0EE016-B4D1-A745-BE32-217DCA486E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AFC0EC-C128-7742-B317-1091793A9327}" type="datetimeFigureOut">
              <a:rPr lang="en-US" smtClean="0"/>
              <a:t>3/29/21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C387E2-FAE1-5F48-AD33-B12F319F9F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C83668-FB13-1E40-9AA1-FC292143C7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4CC08-D8DA-464B-99C2-ED1A06590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1738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131C8D-2EFB-9343-8523-57AF0B1BC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E5A23C-73E9-D34A-990A-63C13A1381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50C987-8EF7-134A-914A-6C345CABFB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279818-AD6D-3E47-87FD-BF2C11A0D3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AFC0EC-C128-7742-B317-1091793A9327}" type="datetimeFigureOut">
              <a:rPr lang="en-US" smtClean="0"/>
              <a:t>3/29/21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56E904-E3AA-2641-9FAC-2A5F07263F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9B2B48-40E4-0041-9FE8-A81510C4BB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4CC08-D8DA-464B-99C2-ED1A06590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7030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0D784A-8638-814F-811E-6111B9386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D0F5CA-8C86-874F-892F-E971CD9C65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3023A4-4321-6944-A19B-88C0E4C0B9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9A1E07-6B5E-F448-8491-B7B65F29B6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9AC4483-6797-4A49-BBA5-90D11C15FC0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750AC00-74BB-604E-ADEA-E77E0AA59A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AFC0EC-C128-7742-B317-1091793A9327}" type="datetimeFigureOut">
              <a:rPr lang="en-US" smtClean="0"/>
              <a:t>3/29/21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32C716D-20CD-6B4B-9DE7-61C1BC4D4C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15CC5AC-6FE2-D148-9E5E-5C34EA8F6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4CC08-D8DA-464B-99C2-ED1A06590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8946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08301C-92AD-774B-A505-E32A52043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5A7A3B-BEEE-DB48-8F5B-C8A7FC32EE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AFC0EC-C128-7742-B317-1091793A9327}" type="datetimeFigureOut">
              <a:rPr lang="en-US" smtClean="0"/>
              <a:t>3/29/21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5EA314-146C-0A4E-BDC4-D115110786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F82B70-F645-4A4A-9973-3FCD2B6FA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4CC08-D8DA-464B-99C2-ED1A06590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5969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159BE9-03D1-9340-BAA5-C498DA2C95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AFC0EC-C128-7742-B317-1091793A9327}" type="datetimeFigureOut">
              <a:rPr lang="en-US" smtClean="0"/>
              <a:t>3/29/21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78CC208-8598-0F4B-A17F-91F342B76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34740D-9E3B-7249-9FD6-07CD7F94F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4CC08-D8DA-464B-99C2-ED1A06590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8995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B938CF-F371-014F-9DEB-9B9AE64B4B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3EE3B3-6914-E544-BCEF-DA852FD9B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2866EA-C6D3-1747-85F7-99372132C4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5E029B-B4A2-0947-B88B-B005C065B5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AFC0EC-C128-7742-B317-1091793A9327}" type="datetimeFigureOut">
              <a:rPr lang="en-US" smtClean="0"/>
              <a:t>3/29/21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D5F0CC-116E-794D-B866-B76B723C2D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C90EE1-DC00-4049-9E08-2380341933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4CC08-D8DA-464B-99C2-ED1A06590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2420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92A39-2F0B-A34C-AD48-9230C5D700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F2383BE-6B36-734A-A983-EE0C2B7FD92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348970-29BA-384B-A5F4-E1C9BE31B6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DD8157-34E5-B044-A618-D950420215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AFC0EC-C128-7742-B317-1091793A9327}" type="datetimeFigureOut">
              <a:rPr lang="en-US" smtClean="0"/>
              <a:t>3/29/21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4A6E96-8D30-2E4A-BFDF-1C158D13B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CEEF37-669F-2A44-9264-92BEC173C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4CC08-D8DA-464B-99C2-ED1A06590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8976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17AFCAF-C4EA-9F46-8650-6856EB221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A6C054-3286-0D4D-B48A-26D320886D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70CFE1-CB55-AB4A-993D-060C116B06F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AFC0EC-C128-7742-B317-1091793A9327}" type="datetimeFigureOut">
              <a:rPr lang="en-US" smtClean="0"/>
              <a:t>3/29/21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4C15EE-30E9-2E4E-A6DB-39C44B26B0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05CEB7-96C6-394A-9F6D-C60533F31D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14CC08-D8DA-464B-99C2-ED1A06590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6563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tiff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712B37F-9B84-6541-A5B8-1F5CE05EBE1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9166" y="-92597"/>
            <a:ext cx="12221165" cy="706055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BF4BEF-2605-5347-A4E1-E7B43E17AB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326105"/>
            <a:ext cx="9144000" cy="1183858"/>
          </a:xfrm>
          <a:solidFill>
            <a:schemeClr val="accent2"/>
          </a:solidFill>
        </p:spPr>
        <p:txBody>
          <a:bodyPr>
            <a:normAutofit/>
          </a:bodyPr>
          <a:lstStyle/>
          <a:p>
            <a:r>
              <a:rPr lang="en-US" sz="6600" dirty="0">
                <a:solidFill>
                  <a:schemeClr val="bg1"/>
                </a:solidFill>
              </a:rPr>
              <a:t>Life Cycles &amp; Phenology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4BD88FA-ACC0-FF43-9964-A0C95AB3DA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53137" y="6301875"/>
            <a:ext cx="4138863" cy="504741"/>
          </a:xfrm>
          <a:solidFill>
            <a:srgbClr val="7030A0"/>
          </a:solidFill>
        </p:spPr>
        <p:txBody>
          <a:bodyPr>
            <a:normAutofit lnSpcReduction="10000"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March 30, 2021</a:t>
            </a:r>
          </a:p>
        </p:txBody>
      </p:sp>
    </p:spTree>
    <p:extLst>
      <p:ext uri="{BB962C8B-B14F-4D97-AF65-F5344CB8AC3E}">
        <p14:creationId xmlns:p14="http://schemas.microsoft.com/office/powerpoint/2010/main" val="11506458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8008BC-A832-154C-B894-859FE6B0A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Water soluble inhibitors can also prevent germination during dry times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7140C4-E806-C745-AE64-2537F0376D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1379" y="1982111"/>
            <a:ext cx="4011972" cy="457563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C2AFCB1-DE58-9D44-877B-12891C0AB06E}"/>
              </a:ext>
            </a:extLst>
          </p:cNvPr>
          <p:cNvSpPr txBox="1"/>
          <p:nvPr/>
        </p:nvSpPr>
        <p:spPr>
          <a:xfrm>
            <a:off x="6096000" y="2442949"/>
            <a:ext cx="32001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93 hours of watering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C8C448-CFB3-A748-9F5C-42580432A9F2}"/>
              </a:ext>
            </a:extLst>
          </p:cNvPr>
          <p:cNvSpPr txBox="1"/>
          <p:nvPr/>
        </p:nvSpPr>
        <p:spPr>
          <a:xfrm>
            <a:off x="6096000" y="4008319"/>
            <a:ext cx="32001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24 hours of watering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EAB851E-95FC-9145-9A44-D97B4AEC3C28}"/>
              </a:ext>
            </a:extLst>
          </p:cNvPr>
          <p:cNvCxnSpPr>
            <a:stCxn id="5" idx="1"/>
          </p:cNvCxnSpPr>
          <p:nvPr/>
        </p:nvCxnSpPr>
        <p:spPr>
          <a:xfrm flipH="1">
            <a:off x="5445457" y="2704559"/>
            <a:ext cx="650543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C638933-DAA2-2541-8F92-1A0E31CEC226}"/>
              </a:ext>
            </a:extLst>
          </p:cNvPr>
          <p:cNvCxnSpPr>
            <a:cxnSpLocks/>
          </p:cNvCxnSpPr>
          <p:nvPr/>
        </p:nvCxnSpPr>
        <p:spPr>
          <a:xfrm flipH="1">
            <a:off x="5022376" y="4274506"/>
            <a:ext cx="1114568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46226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4B4BDF-09FD-244B-BD28-5F9B8FC5D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>
                <a:solidFill>
                  <a:srgbClr val="7030A0"/>
                </a:solidFill>
              </a:rPr>
              <a:t>Light</a:t>
            </a:r>
            <a:r>
              <a:rPr lang="en-US" dirty="0"/>
              <a:t> influences germination in 3 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119D44-5EC2-104A-A573-8EA7DF04B9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4400" dirty="0"/>
              <a:t>A total light requirement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400" dirty="0"/>
              <a:t>Intensity and duration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400" dirty="0"/>
              <a:t>Spectral compositions of light</a:t>
            </a:r>
          </a:p>
        </p:txBody>
      </p:sp>
    </p:spTree>
    <p:extLst>
      <p:ext uri="{BB962C8B-B14F-4D97-AF65-F5344CB8AC3E}">
        <p14:creationId xmlns:p14="http://schemas.microsoft.com/office/powerpoint/2010/main" val="8249810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4B4BDF-09FD-244B-BD28-5F9B8FC5D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>
                <a:solidFill>
                  <a:srgbClr val="7030A0"/>
                </a:solidFill>
              </a:rPr>
              <a:t>Light</a:t>
            </a:r>
            <a:r>
              <a:rPr lang="en-US" dirty="0"/>
              <a:t> influences germination in 3 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119D44-5EC2-104A-A573-8EA7DF04B9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4400" dirty="0"/>
              <a:t>A total light requirement</a:t>
            </a:r>
          </a:p>
          <a:p>
            <a:pPr lvl="1"/>
            <a:r>
              <a:rPr lang="en-US" sz="4000" dirty="0"/>
              <a:t>Avoid being buried too deep in the soil (fatal germination)</a:t>
            </a:r>
          </a:p>
          <a:p>
            <a:pPr lvl="1"/>
            <a:r>
              <a:rPr lang="en-US" sz="4000" dirty="0"/>
              <a:t>When soil is turned over, seeds emerge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400" dirty="0">
                <a:solidFill>
                  <a:schemeClr val="bg1">
                    <a:lumMod val="85000"/>
                  </a:schemeClr>
                </a:solidFill>
              </a:rPr>
              <a:t>Intensity and duration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400" dirty="0">
                <a:solidFill>
                  <a:schemeClr val="bg1">
                    <a:lumMod val="85000"/>
                  </a:schemeClr>
                </a:solidFill>
              </a:rPr>
              <a:t>Spectral compositions of light</a:t>
            </a:r>
          </a:p>
        </p:txBody>
      </p:sp>
    </p:spTree>
    <p:extLst>
      <p:ext uri="{BB962C8B-B14F-4D97-AF65-F5344CB8AC3E}">
        <p14:creationId xmlns:p14="http://schemas.microsoft.com/office/powerpoint/2010/main" val="21137020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4B4BDF-09FD-244B-BD28-5F9B8FC5D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>
                <a:solidFill>
                  <a:srgbClr val="7030A0"/>
                </a:solidFill>
              </a:rPr>
              <a:t>Light</a:t>
            </a:r>
            <a:r>
              <a:rPr lang="en-US" dirty="0"/>
              <a:t> influences germination in 3 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119D44-5EC2-104A-A573-8EA7DF04B9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4400" dirty="0">
                <a:solidFill>
                  <a:schemeClr val="bg1">
                    <a:lumMod val="85000"/>
                  </a:schemeClr>
                </a:solidFill>
              </a:rPr>
              <a:t>A total light requirement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400" dirty="0"/>
              <a:t>Intensity and duration</a:t>
            </a:r>
          </a:p>
          <a:p>
            <a:pPr lvl="1"/>
            <a:r>
              <a:rPr lang="en-US" sz="4000" dirty="0"/>
              <a:t>Take advantage of disturbance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400" dirty="0">
                <a:solidFill>
                  <a:schemeClr val="bg1">
                    <a:lumMod val="85000"/>
                  </a:schemeClr>
                </a:solidFill>
              </a:rPr>
              <a:t>Spectral compositions of light</a:t>
            </a:r>
          </a:p>
        </p:txBody>
      </p:sp>
    </p:spTree>
    <p:extLst>
      <p:ext uri="{BB962C8B-B14F-4D97-AF65-F5344CB8AC3E}">
        <p14:creationId xmlns:p14="http://schemas.microsoft.com/office/powerpoint/2010/main" val="14639233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4B4BDF-09FD-244B-BD28-5F9B8FC5D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>
                <a:solidFill>
                  <a:srgbClr val="7030A0"/>
                </a:solidFill>
              </a:rPr>
              <a:t>Light</a:t>
            </a:r>
            <a:r>
              <a:rPr lang="en-US" dirty="0"/>
              <a:t> influences germination in 3 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119D44-5EC2-104A-A573-8EA7DF04B9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4400" dirty="0">
                <a:solidFill>
                  <a:schemeClr val="bg1">
                    <a:lumMod val="85000"/>
                  </a:schemeClr>
                </a:solidFill>
              </a:rPr>
              <a:t>A total light requirement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400" dirty="0">
                <a:solidFill>
                  <a:schemeClr val="bg1">
                    <a:lumMod val="85000"/>
                  </a:schemeClr>
                </a:solidFill>
              </a:rPr>
              <a:t>Intensity and duration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400" dirty="0"/>
              <a:t>Spectral compositions of light</a:t>
            </a:r>
          </a:p>
          <a:p>
            <a:pPr lvl="1"/>
            <a:r>
              <a:rPr lang="en-US" sz="4000" dirty="0"/>
              <a:t>Plants can sense what is happening above them!</a:t>
            </a:r>
          </a:p>
        </p:txBody>
      </p:sp>
    </p:spTree>
    <p:extLst>
      <p:ext uri="{BB962C8B-B14F-4D97-AF65-F5344CB8AC3E}">
        <p14:creationId xmlns:p14="http://schemas.microsoft.com/office/powerpoint/2010/main" val="309754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22874F2-0062-BA41-8CF6-ED86352E01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727" y="117807"/>
            <a:ext cx="6070600" cy="65405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825075F-515B-2F44-A1FF-F9AD0E78D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4327" y="270207"/>
            <a:ext cx="5664200" cy="638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5158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C12AA-0E07-6C48-89A8-AF9761592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>
                <a:solidFill>
                  <a:srgbClr val="7030A0"/>
                </a:solidFill>
              </a:rPr>
              <a:t>Temperature</a:t>
            </a:r>
            <a:r>
              <a:rPr lang="en-US" dirty="0"/>
              <a:t> influences dormancy in two 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4FB5B8-B3A0-7D4D-A38F-53B2B8E3EE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4800" dirty="0"/>
              <a:t>Absolute temperature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800" dirty="0"/>
              <a:t>Temperature fluctuations</a:t>
            </a:r>
          </a:p>
        </p:txBody>
      </p:sp>
    </p:spTree>
    <p:extLst>
      <p:ext uri="{BB962C8B-B14F-4D97-AF65-F5344CB8AC3E}">
        <p14:creationId xmlns:p14="http://schemas.microsoft.com/office/powerpoint/2010/main" val="40799269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C12AA-0E07-6C48-89A8-AF9761592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>
                <a:solidFill>
                  <a:srgbClr val="7030A0"/>
                </a:solidFill>
              </a:rPr>
              <a:t>Temperature</a:t>
            </a:r>
            <a:r>
              <a:rPr lang="en-US" dirty="0"/>
              <a:t> influences dormancy in two 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4FB5B8-B3A0-7D4D-A38F-53B2B8E3EE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4800" dirty="0"/>
              <a:t>Absolute temperature</a:t>
            </a:r>
          </a:p>
          <a:p>
            <a:pPr lvl="1"/>
            <a:r>
              <a:rPr lang="en-US" sz="4400" dirty="0"/>
              <a:t>Cue to germinate at optimal time in season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800" dirty="0">
                <a:solidFill>
                  <a:schemeClr val="bg1">
                    <a:lumMod val="85000"/>
                  </a:schemeClr>
                </a:solidFill>
              </a:rPr>
              <a:t>Temperature fluctuations</a:t>
            </a:r>
          </a:p>
        </p:txBody>
      </p:sp>
    </p:spTree>
    <p:extLst>
      <p:ext uri="{BB962C8B-B14F-4D97-AF65-F5344CB8AC3E}">
        <p14:creationId xmlns:p14="http://schemas.microsoft.com/office/powerpoint/2010/main" val="4846904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C39C41E-C9FD-BF49-81B6-9ECACFAD71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6957" b="8754"/>
          <a:stretch/>
        </p:blipFill>
        <p:spPr>
          <a:xfrm>
            <a:off x="212867" y="1105753"/>
            <a:ext cx="4836805" cy="476278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8A28F7D-701E-134B-8CDD-B8A480B58EC5}"/>
              </a:ext>
            </a:extLst>
          </p:cNvPr>
          <p:cNvSpPr/>
          <p:nvPr/>
        </p:nvSpPr>
        <p:spPr>
          <a:xfrm>
            <a:off x="2511189" y="1473958"/>
            <a:ext cx="805218" cy="16513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9CC64C9-2B7A-BE47-B521-10040A8A3E0D}"/>
              </a:ext>
            </a:extLst>
          </p:cNvPr>
          <p:cNvSpPr/>
          <p:nvPr/>
        </p:nvSpPr>
        <p:spPr>
          <a:xfrm>
            <a:off x="2913797" y="1651379"/>
            <a:ext cx="825689" cy="5868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77B58D6-80DD-534C-BD2C-499CBE571F62}"/>
              </a:ext>
            </a:extLst>
          </p:cNvPr>
          <p:cNvSpPr/>
          <p:nvPr/>
        </p:nvSpPr>
        <p:spPr>
          <a:xfrm>
            <a:off x="2098344" y="1651379"/>
            <a:ext cx="825689" cy="5868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0F0C125-D2ED-9A41-B25B-A585C5B365E9}"/>
              </a:ext>
            </a:extLst>
          </p:cNvPr>
          <p:cNvSpPr/>
          <p:nvPr/>
        </p:nvSpPr>
        <p:spPr>
          <a:xfrm>
            <a:off x="3475630" y="1473958"/>
            <a:ext cx="666463" cy="5186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DD857DB-6E7A-F946-B728-17AF0D8233CA}"/>
              </a:ext>
            </a:extLst>
          </p:cNvPr>
          <p:cNvSpPr/>
          <p:nvPr/>
        </p:nvSpPr>
        <p:spPr>
          <a:xfrm>
            <a:off x="1744640" y="1651379"/>
            <a:ext cx="825689" cy="2456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A357385-45B7-144B-9C61-B4EC3B814691}"/>
              </a:ext>
            </a:extLst>
          </p:cNvPr>
          <p:cNvSpPr/>
          <p:nvPr/>
        </p:nvSpPr>
        <p:spPr>
          <a:xfrm>
            <a:off x="5891284" y="4601570"/>
            <a:ext cx="3007056" cy="5868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11E645-87DF-9946-91B0-9B032C94027C}"/>
              </a:ext>
            </a:extLst>
          </p:cNvPr>
          <p:cNvSpPr txBox="1"/>
          <p:nvPr/>
        </p:nvSpPr>
        <p:spPr>
          <a:xfrm>
            <a:off x="5163040" y="3370997"/>
            <a:ext cx="21178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Minimum T for </a:t>
            </a:r>
          </a:p>
          <a:p>
            <a:r>
              <a:rPr lang="en-US" sz="2400" dirty="0">
                <a:solidFill>
                  <a:srgbClr val="0070C0"/>
                </a:solidFill>
              </a:rPr>
              <a:t>germination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0826C7C-9BD4-8D42-B252-CD916FB5FB87}"/>
              </a:ext>
            </a:extLst>
          </p:cNvPr>
          <p:cNvCxnSpPr>
            <a:cxnSpLocks/>
          </p:cNvCxnSpPr>
          <p:nvPr/>
        </p:nvCxnSpPr>
        <p:spPr>
          <a:xfrm flipH="1" flipV="1">
            <a:off x="3593152" y="3370997"/>
            <a:ext cx="1549605" cy="38451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EF65807-CD8F-4249-BC6F-8B31AC8D7307}"/>
              </a:ext>
            </a:extLst>
          </p:cNvPr>
          <p:cNvSpPr txBox="1"/>
          <p:nvPr/>
        </p:nvSpPr>
        <p:spPr>
          <a:xfrm>
            <a:off x="5133806" y="1943242"/>
            <a:ext cx="25894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Maximum T in field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35A4A9F-B510-6D48-B38B-4B885F5ABC47}"/>
              </a:ext>
            </a:extLst>
          </p:cNvPr>
          <p:cNvCxnSpPr/>
          <p:nvPr/>
        </p:nvCxnSpPr>
        <p:spPr>
          <a:xfrm flipH="1">
            <a:off x="4809510" y="2188902"/>
            <a:ext cx="313899" cy="344606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3141ECA-D9A7-504A-A3C5-31C84E01D6F8}"/>
              </a:ext>
            </a:extLst>
          </p:cNvPr>
          <p:cNvSpPr txBox="1"/>
          <p:nvPr/>
        </p:nvSpPr>
        <p:spPr>
          <a:xfrm>
            <a:off x="1663889" y="685506"/>
            <a:ext cx="28648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Summer Annual</a:t>
            </a:r>
          </a:p>
        </p:txBody>
      </p:sp>
    </p:spTree>
    <p:extLst>
      <p:ext uri="{BB962C8B-B14F-4D97-AF65-F5344CB8AC3E}">
        <p14:creationId xmlns:p14="http://schemas.microsoft.com/office/powerpoint/2010/main" val="4658005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C12AA-0E07-6C48-89A8-AF9761592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>
                <a:solidFill>
                  <a:srgbClr val="7030A0"/>
                </a:solidFill>
              </a:rPr>
              <a:t>Temperature</a:t>
            </a:r>
            <a:r>
              <a:rPr lang="en-US" dirty="0"/>
              <a:t> influences dormancy in two 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4FB5B8-B3A0-7D4D-A38F-53B2B8E3EE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4800" dirty="0">
                <a:solidFill>
                  <a:schemeClr val="bg2"/>
                </a:solidFill>
              </a:rPr>
              <a:t>Absolute temperature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800" dirty="0"/>
              <a:t>Temperature fluctuations</a:t>
            </a:r>
          </a:p>
          <a:p>
            <a:pPr lvl="1"/>
            <a:r>
              <a:rPr lang="en-US" sz="4400" dirty="0"/>
              <a:t>Mechanism to sense soil depth</a:t>
            </a:r>
          </a:p>
        </p:txBody>
      </p:sp>
    </p:spTree>
    <p:extLst>
      <p:ext uri="{BB962C8B-B14F-4D97-AF65-F5344CB8AC3E}">
        <p14:creationId xmlns:p14="http://schemas.microsoft.com/office/powerpoint/2010/main" val="40780602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196893-A357-034D-B9FD-9DD362A98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Life cycles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B56726-06C1-4148-AB7D-994453198F7B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57501" y="1468408"/>
            <a:ext cx="2835729" cy="20417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9B8F82E-223B-3D4A-9B94-542188952A19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98771" y="1393875"/>
            <a:ext cx="2438400" cy="2438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A3DB6FB-916C-6E44-B2A3-E381C73B7D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954" y="3798661"/>
            <a:ext cx="3065417" cy="26942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17E7912-93F0-C041-B23B-A04F98B2B4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69738" y="4200414"/>
            <a:ext cx="2856348" cy="20474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18D87C4-5BDF-3E4C-80F4-9C5A06B874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12629" y="4355898"/>
            <a:ext cx="3065417" cy="1891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9058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19F315B-69DD-534E-AFFD-830D2D596B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016000"/>
            <a:ext cx="10363200" cy="482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4451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AC340-5878-5448-9D83-4C87A3E14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Presence of </a:t>
            </a:r>
            <a:r>
              <a:rPr lang="en-US" b="1" u="sng" dirty="0">
                <a:solidFill>
                  <a:srgbClr val="7030A0"/>
                </a:solidFill>
              </a:rPr>
              <a:t>nitrate</a:t>
            </a:r>
            <a:r>
              <a:rPr lang="en-US" dirty="0"/>
              <a:t> can signal competition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96FC32-EA8C-FD46-B551-768C624B5E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6382" y="1787856"/>
            <a:ext cx="4259618" cy="479207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6C2FB47-AE0A-0843-9C19-3DFDE5F9119E}"/>
              </a:ext>
            </a:extLst>
          </p:cNvPr>
          <p:cNvSpPr txBox="1"/>
          <p:nvPr/>
        </p:nvSpPr>
        <p:spPr>
          <a:xfrm>
            <a:off x="6096000" y="3234519"/>
            <a:ext cx="49955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More NO</a:t>
            </a:r>
            <a:r>
              <a:rPr lang="en-US" sz="3200" baseline="-25000" dirty="0"/>
              <a:t>3</a:t>
            </a:r>
            <a:r>
              <a:rPr lang="en-US" sz="3200" dirty="0"/>
              <a:t> = less competition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7350555-3973-0840-AA84-48CC1EFEE796}"/>
              </a:ext>
            </a:extLst>
          </p:cNvPr>
          <p:cNvSpPr/>
          <p:nvPr/>
        </p:nvSpPr>
        <p:spPr>
          <a:xfrm>
            <a:off x="4599296" y="2265528"/>
            <a:ext cx="1214650" cy="31253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6271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C2F93-90DC-F74D-9BFD-66213F221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>
                <a:solidFill>
                  <a:srgbClr val="7030A0"/>
                </a:solidFill>
              </a:rPr>
              <a:t>Smoke</a:t>
            </a:r>
            <a:r>
              <a:rPr lang="en-US" dirty="0"/>
              <a:t> can also enhance germination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387357-B2BA-FE49-8D4B-8C9FD9EE4D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2702" y="1433745"/>
            <a:ext cx="5426596" cy="5127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9234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1A0EAE-DFEF-D54A-8339-1772772AE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Mechanism for dormancy release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8F5ED6-C8AF-9B46-953A-79C3D5A2EF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3914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A12F5C-D2D2-8042-93A0-E492604870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Dormancy release signals: an increase in the ratio of </a:t>
            </a:r>
            <a:r>
              <a:rPr lang="en-US" dirty="0" err="1"/>
              <a:t>giberrelic</a:t>
            </a:r>
            <a:r>
              <a:rPr lang="en-US" dirty="0"/>
              <a:t> acid (GA) to </a:t>
            </a:r>
            <a:r>
              <a:rPr lang="en-US" dirty="0" err="1"/>
              <a:t>absciscic</a:t>
            </a:r>
            <a:r>
              <a:rPr lang="en-US" dirty="0"/>
              <a:t> acid (ABA)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4F6B681-32EE-2C49-B4DC-4D9CBD65D6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8800" y="1690688"/>
            <a:ext cx="5994400" cy="506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1002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DFCE43-CB88-994B-97C0-442C6B614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EFDF19-BDA5-2742-9026-A79BE94FFC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1709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A8131F7-8DFC-3040-879C-6D57FEA073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7800" y="88900"/>
            <a:ext cx="6756400" cy="668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9939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3515CD-A8C7-474D-BA37-32B6FBA4C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Seedling/juvenile phase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1964E1-F668-A441-848A-4DB622D844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7601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5ECFD0-3C5E-1B48-A0FC-403A3C96E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Being a seedling is tough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3D47D9-E4EC-3F4C-A380-18F835E83B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Low light</a:t>
            </a:r>
          </a:p>
          <a:p>
            <a:r>
              <a:rPr lang="en-US" sz="4400" dirty="0"/>
              <a:t>Prone to desiccation</a:t>
            </a:r>
          </a:p>
          <a:p>
            <a:r>
              <a:rPr lang="en-US" sz="4400" dirty="0"/>
              <a:t>Resources determined by seed size</a:t>
            </a:r>
          </a:p>
        </p:txBody>
      </p:sp>
    </p:spTree>
    <p:extLst>
      <p:ext uri="{BB962C8B-B14F-4D97-AF65-F5344CB8AC3E}">
        <p14:creationId xmlns:p14="http://schemas.microsoft.com/office/powerpoint/2010/main" val="27198352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A66D0-C8D8-E748-ADD7-21A14DED4C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Seed size trade-offs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329117-DF28-F042-A7D0-F69E916121E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84110" y="1358225"/>
            <a:ext cx="6272284" cy="47199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B3664D0-D60E-0F48-80D0-467A085BEEA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21324" y="6078170"/>
            <a:ext cx="2674676" cy="5526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E2BFD46-A9BE-3B42-B28D-3E792ACFEAAF}"/>
              </a:ext>
            </a:extLst>
          </p:cNvPr>
          <p:cNvSpPr txBox="1"/>
          <p:nvPr/>
        </p:nvSpPr>
        <p:spPr>
          <a:xfrm>
            <a:off x="7656394" y="3084394"/>
            <a:ext cx="40517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Bigger seeds = bigger seedlings</a:t>
            </a:r>
          </a:p>
        </p:txBody>
      </p:sp>
    </p:spTree>
    <p:extLst>
      <p:ext uri="{BB962C8B-B14F-4D97-AF65-F5344CB8AC3E}">
        <p14:creationId xmlns:p14="http://schemas.microsoft.com/office/powerpoint/2010/main" val="6015723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8AB846-8B27-A54C-8D07-3ED32830A5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Seeds and germination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ED7ADB-8D09-2E49-BF87-C38AB952EB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6939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A66D0-C8D8-E748-ADD7-21A14DED4C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Seed size trade-offs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329117-DF28-F042-A7D0-F69E916121E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84110" y="1358225"/>
            <a:ext cx="6272284" cy="47199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B3664D0-D60E-0F48-80D0-467A085BEEA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21324" y="6078170"/>
            <a:ext cx="2674676" cy="5526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E2BFD46-A9BE-3B42-B28D-3E792ACFEAAF}"/>
              </a:ext>
            </a:extLst>
          </p:cNvPr>
          <p:cNvSpPr txBox="1"/>
          <p:nvPr/>
        </p:nvSpPr>
        <p:spPr>
          <a:xfrm>
            <a:off x="7656394" y="3084394"/>
            <a:ext cx="42707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What’s the tradeoff??</a:t>
            </a:r>
          </a:p>
        </p:txBody>
      </p:sp>
    </p:spTree>
    <p:extLst>
      <p:ext uri="{BB962C8B-B14F-4D97-AF65-F5344CB8AC3E}">
        <p14:creationId xmlns:p14="http://schemas.microsoft.com/office/powerpoint/2010/main" val="28824453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CDCDF60-3552-3A4A-AD6F-61F6E091C2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5894" y="0"/>
            <a:ext cx="52802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3620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D3B9E1-24BE-6B4D-AE1E-588A69DF9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Reproductive phase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72B708-4654-1B43-8317-3F77FABB68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3603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9D5DF0-7B11-4047-8CD5-91EA293A2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Cost of reproduction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B14C18-1EF6-7648-99E2-610CD76F11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Flowering and fruiting: up to 30% of NPP</a:t>
            </a:r>
          </a:p>
          <a:p>
            <a:pPr lvl="1"/>
            <a:r>
              <a:rPr lang="en-US" dirty="0"/>
              <a:t>Median: 10% </a:t>
            </a:r>
          </a:p>
          <a:p>
            <a:r>
              <a:rPr lang="en-US" dirty="0"/>
              <a:t>In some cases, can require large storage reserves</a:t>
            </a:r>
          </a:p>
          <a:p>
            <a:r>
              <a:rPr lang="en-US" dirty="0"/>
              <a:t>Trade-off between vegetative and reproductive growth</a:t>
            </a:r>
          </a:p>
        </p:txBody>
      </p:sp>
    </p:spTree>
    <p:extLst>
      <p:ext uri="{BB962C8B-B14F-4D97-AF65-F5344CB8AC3E}">
        <p14:creationId xmlns:p14="http://schemas.microsoft.com/office/powerpoint/2010/main" val="37319860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738A23D-6C2D-654A-A8A1-5F5810C61B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4382" y="0"/>
            <a:ext cx="7463118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9E4D052-4BF9-A644-9BB7-B2921188DF42}"/>
              </a:ext>
            </a:extLst>
          </p:cNvPr>
          <p:cNvSpPr txBox="1"/>
          <p:nvPr/>
        </p:nvSpPr>
        <p:spPr>
          <a:xfrm>
            <a:off x="10210624" y="6488668"/>
            <a:ext cx="1981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Bazzaz</a:t>
            </a:r>
            <a:r>
              <a:rPr lang="en-US" dirty="0"/>
              <a:t> et al. (1987)</a:t>
            </a:r>
          </a:p>
        </p:txBody>
      </p:sp>
    </p:spTree>
    <p:extLst>
      <p:ext uri="{BB962C8B-B14F-4D97-AF65-F5344CB8AC3E}">
        <p14:creationId xmlns:p14="http://schemas.microsoft.com/office/powerpoint/2010/main" val="28758072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FFA13B1-F19B-314C-8BBE-11E30544E7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7718" y="0"/>
            <a:ext cx="5201854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FB34FA-826C-9943-BC6F-135F94B547FE}"/>
              </a:ext>
            </a:extLst>
          </p:cNvPr>
          <p:cNvSpPr txBox="1"/>
          <p:nvPr/>
        </p:nvSpPr>
        <p:spPr>
          <a:xfrm>
            <a:off x="10210624" y="6488668"/>
            <a:ext cx="1981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Bazzaz</a:t>
            </a:r>
            <a:r>
              <a:rPr lang="en-US" dirty="0"/>
              <a:t> et al. (1987)</a:t>
            </a:r>
          </a:p>
        </p:txBody>
      </p:sp>
    </p:spTree>
    <p:extLst>
      <p:ext uri="{BB962C8B-B14F-4D97-AF65-F5344CB8AC3E}">
        <p14:creationId xmlns:p14="http://schemas.microsoft.com/office/powerpoint/2010/main" val="24719394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3C084D-54A9-1044-9696-09181EA24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Generally the cost of female structures is greater than males structures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083E9C-C618-154D-AAD8-391C0B2455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Carbon allocation to female flowers can be 3x a male flower (</a:t>
            </a:r>
            <a:r>
              <a:rPr lang="en-US" sz="4400" dirty="0" err="1"/>
              <a:t>Lambers</a:t>
            </a:r>
            <a:r>
              <a:rPr lang="en-US" sz="4400" dirty="0"/>
              <a:t> book)</a:t>
            </a:r>
          </a:p>
          <a:p>
            <a:pPr lvl="1"/>
            <a:r>
              <a:rPr lang="en-US" sz="4000" dirty="0"/>
              <a:t>Nitrogen difference may be even greater</a:t>
            </a:r>
          </a:p>
        </p:txBody>
      </p:sp>
    </p:spTree>
    <p:extLst>
      <p:ext uri="{BB962C8B-B14F-4D97-AF65-F5344CB8AC3E}">
        <p14:creationId xmlns:p14="http://schemas.microsoft.com/office/powerpoint/2010/main" val="11455993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98832-5FF2-A946-9512-DE2B2C9CBF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plants can reproduce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u="sng" dirty="0" err="1">
                <a:solidFill>
                  <a:srgbClr val="FF0000"/>
                </a:solidFill>
              </a:rPr>
              <a:t>vegetatively</a:t>
            </a:r>
            <a:endParaRPr lang="en-US" u="sng" dirty="0">
              <a:solidFill>
                <a:srgbClr val="FF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F4E496-9FDF-7D4C-A43E-5A6392C20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781018" cy="4351338"/>
          </a:xfrm>
        </p:spPr>
        <p:txBody>
          <a:bodyPr>
            <a:normAutofit/>
          </a:bodyPr>
          <a:lstStyle/>
          <a:p>
            <a:r>
              <a:rPr lang="en-US" sz="3200" dirty="0"/>
              <a:t>Carbon cost to reproduce sexually can be 10,000-fold greater than asexual reproduction in some places</a:t>
            </a:r>
          </a:p>
          <a:p>
            <a:r>
              <a:rPr lang="en-US" sz="3200" dirty="0">
                <a:solidFill>
                  <a:srgbClr val="7030A0"/>
                </a:solidFill>
              </a:rPr>
              <a:t>Why don’t all plants reproduce asexually?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EA359E-2DB6-5746-9774-8E1C33F03AC6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74143" y="2039428"/>
            <a:ext cx="4675442" cy="392373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8EF9BCD-F3FF-AD41-AE92-EA8FDF67202A}"/>
              </a:ext>
            </a:extLst>
          </p:cNvPr>
          <p:cNvSpPr txBox="1"/>
          <p:nvPr/>
        </p:nvSpPr>
        <p:spPr>
          <a:xfrm>
            <a:off x="7898116" y="6176963"/>
            <a:ext cx="30274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 err="1"/>
              <a:t>Larrea</a:t>
            </a:r>
            <a:r>
              <a:rPr lang="en-US" sz="3200" i="1" dirty="0"/>
              <a:t> </a:t>
            </a:r>
            <a:r>
              <a:rPr lang="en-US" sz="3200" i="1" dirty="0" err="1"/>
              <a:t>tridentata</a:t>
            </a:r>
            <a:endParaRPr lang="en-US" sz="3200" i="1" dirty="0"/>
          </a:p>
        </p:txBody>
      </p:sp>
    </p:spTree>
    <p:extLst>
      <p:ext uri="{BB962C8B-B14F-4D97-AF65-F5344CB8AC3E}">
        <p14:creationId xmlns:p14="http://schemas.microsoft.com/office/powerpoint/2010/main" val="375392949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B73A0B-04EE-F74E-9D18-3D2DDC7B1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Life cycle diversity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9F7A32-6B3F-5F44-85C0-8F0E9A3EB1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10419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3C972F-4CB6-FD49-AEBF-3E9187774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Timing of development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03E40E-9E96-8247-9B2A-32C71B7678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4800" dirty="0"/>
              <a:t>Annuals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800" dirty="0"/>
              <a:t>Perennials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800" dirty="0"/>
              <a:t>Bi-</a:t>
            </a:r>
            <a:r>
              <a:rPr lang="en-US" sz="4800" dirty="0" err="1"/>
              <a:t>ennials</a:t>
            </a:r>
            <a:endParaRPr lang="en-US" sz="4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7F31F7-9705-6940-97C5-32B7AD972270}"/>
              </a:ext>
            </a:extLst>
          </p:cNvPr>
          <p:cNvSpPr txBox="1"/>
          <p:nvPr/>
        </p:nvSpPr>
        <p:spPr>
          <a:xfrm>
            <a:off x="5540992" y="4435523"/>
            <a:ext cx="559558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Where would you expect each to dominate?</a:t>
            </a:r>
          </a:p>
        </p:txBody>
      </p:sp>
    </p:spTree>
    <p:extLst>
      <p:ext uri="{BB962C8B-B14F-4D97-AF65-F5344CB8AC3E}">
        <p14:creationId xmlns:p14="http://schemas.microsoft.com/office/powerpoint/2010/main" val="6625932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99BCC-025D-E14C-A8A1-31B7706373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5650837" cy="2852737"/>
          </a:xfrm>
        </p:spPr>
        <p:txBody>
          <a:bodyPr>
            <a:normAutofit fontScale="90000"/>
          </a:bodyPr>
          <a:lstStyle/>
          <a:p>
            <a:r>
              <a:rPr lang="en-US" dirty="0"/>
              <a:t>Not all plants have seeds! What’s the benefit?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8082BF-B289-B44E-AF51-79B1BB218D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2810" y="0"/>
            <a:ext cx="4354286" cy="6858000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508A19C-7B70-6348-987E-F28EC5CB5CDF}"/>
              </a:ext>
            </a:extLst>
          </p:cNvPr>
          <p:cNvCxnSpPr>
            <a:stCxn id="2" idx="3"/>
          </p:cNvCxnSpPr>
          <p:nvPr/>
        </p:nvCxnSpPr>
        <p:spPr>
          <a:xfrm flipV="1">
            <a:off x="6482687" y="1842448"/>
            <a:ext cx="2115403" cy="1293659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898175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5D6DB-81D3-9F47-B519-DE5013C90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spent as a gametophyte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EC14A8-6060-774D-9342-7BA2F0EC94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Bryophytes are gametophyte (1n) dominant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What’s the advantage of sporophyte dominance?</a:t>
            </a:r>
          </a:p>
        </p:txBody>
      </p:sp>
      <p:pic>
        <p:nvPicPr>
          <p:cNvPr id="4" name="Picture 7" descr="ste40525_12_06">
            <a:extLst>
              <a:ext uri="{FF2B5EF4-FFF2-40B4-BE49-F238E27FC236}">
                <a16:creationId xmlns:a16="http://schemas.microsoft.com/office/drawing/2014/main" id="{F04F68B4-B5BA-2144-913C-77ECF9CD10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906973" y="3031157"/>
            <a:ext cx="6280745" cy="3465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180792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62D657-3E09-8C47-BCBA-220F5AC9D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Phenology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20F7F4-B6FF-E14C-A783-9021DC1586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882644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34C7B-88B7-7C4B-B467-E05BBE71D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the </a:t>
            </a:r>
            <a:r>
              <a:rPr lang="en-US" b="1" u="sng" dirty="0">
                <a:solidFill>
                  <a:srgbClr val="00B050"/>
                </a:solidFill>
              </a:rPr>
              <a:t>benefits</a:t>
            </a:r>
            <a:r>
              <a:rPr lang="en-US" dirty="0"/>
              <a:t> of being deciduous or evergreen?</a:t>
            </a:r>
          </a:p>
        </p:txBody>
      </p:sp>
    </p:spTree>
    <p:extLst>
      <p:ext uri="{BB962C8B-B14F-4D97-AF65-F5344CB8AC3E}">
        <p14:creationId xmlns:p14="http://schemas.microsoft.com/office/powerpoint/2010/main" val="66501035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34C7B-88B7-7C4B-B467-E05BBE71D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the </a:t>
            </a:r>
            <a:r>
              <a:rPr lang="en-US" b="1" u="sng" dirty="0">
                <a:solidFill>
                  <a:srgbClr val="00B050"/>
                </a:solidFill>
              </a:rPr>
              <a:t>costs</a:t>
            </a:r>
            <a:r>
              <a:rPr lang="en-US" dirty="0"/>
              <a:t> of being deciduous or evergreen?</a:t>
            </a:r>
          </a:p>
        </p:txBody>
      </p:sp>
    </p:spTree>
    <p:extLst>
      <p:ext uri="{BB962C8B-B14F-4D97-AF65-F5344CB8AC3E}">
        <p14:creationId xmlns:p14="http://schemas.microsoft.com/office/powerpoint/2010/main" val="401987658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F9D4B7-8AD0-9744-AD7D-11598EC93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Givnish’s</a:t>
            </a:r>
            <a:r>
              <a:rPr lang="en-US" dirty="0"/>
              <a:t> paradoxes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39025F-2318-4042-B661-DB07A43BB2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600" dirty="0">
                <a:solidFill>
                  <a:srgbClr val="FF0000"/>
                </a:solidFill>
              </a:rPr>
              <a:t>Why are boreal forests dominate by evergreens when they are exposed to intense thermal seasonality and winter drought?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600" dirty="0">
                <a:solidFill>
                  <a:srgbClr val="7030A0"/>
                </a:solidFill>
              </a:rPr>
              <a:t>Why do deciduous larches often dominate nutrient-poor bogs and swamps in the boreal zone?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600" dirty="0">
                <a:solidFill>
                  <a:srgbClr val="0070C0"/>
                </a:solidFill>
              </a:rPr>
              <a:t>Why do evergreen leaf exchanges dominate nutrient-poor sites in the seasonally dry subtropics?</a:t>
            </a:r>
          </a:p>
        </p:txBody>
      </p:sp>
    </p:spTree>
    <p:extLst>
      <p:ext uri="{BB962C8B-B14F-4D97-AF65-F5344CB8AC3E}">
        <p14:creationId xmlns:p14="http://schemas.microsoft.com/office/powerpoint/2010/main" val="20754107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CC1DED-A081-6642-A38D-5ED7F602C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importance of leaf phenology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E6090A-626C-D748-863A-E0970B75C0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45699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AE585A0-D327-C747-A0EA-EF53A0CA1E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44583"/>
            <a:ext cx="6983389" cy="4331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85A0D73-F422-8745-B998-0D25B9D5C0C7}"/>
              </a:ext>
            </a:extLst>
          </p:cNvPr>
          <p:cNvSpPr txBox="1"/>
          <p:nvPr/>
        </p:nvSpPr>
        <p:spPr>
          <a:xfrm>
            <a:off x="9786726" y="6488668"/>
            <a:ext cx="240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Richardson et al. (2013)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C92F01-D706-DE4B-B565-2D84999C7F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3389" y="1016133"/>
            <a:ext cx="5130800" cy="478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02770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1BB010-19EA-264A-8944-089579D37A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timing of leaf phenology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9F41F1-DA8B-7844-A67E-3874C205F7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88054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3C90D6-67A0-8E48-B84C-C71F07E4C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temperate regions, temperature determines Spring leaf out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FFDCBE4-37D8-1346-B7B1-BF3B6772461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29139" y="1995984"/>
            <a:ext cx="5635141" cy="471871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54ED522-E1AE-564D-A7BA-4C9E0BE5BF03}"/>
              </a:ext>
            </a:extLst>
          </p:cNvPr>
          <p:cNvSpPr txBox="1"/>
          <p:nvPr/>
        </p:nvSpPr>
        <p:spPr>
          <a:xfrm>
            <a:off x="10125985" y="6488668"/>
            <a:ext cx="2066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Keenan et al. (2014)</a:t>
            </a:r>
          </a:p>
        </p:txBody>
      </p:sp>
    </p:spTree>
    <p:extLst>
      <p:ext uri="{BB962C8B-B14F-4D97-AF65-F5344CB8AC3E}">
        <p14:creationId xmlns:p14="http://schemas.microsoft.com/office/powerpoint/2010/main" val="415918529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3C90D6-67A0-8E48-B84C-C71F07E4C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Water is more important in tropical climates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4ED522-E1AE-564D-A7BA-4C9E0BE5BF03}"/>
              </a:ext>
            </a:extLst>
          </p:cNvPr>
          <p:cNvSpPr txBox="1"/>
          <p:nvPr/>
        </p:nvSpPr>
        <p:spPr>
          <a:xfrm>
            <a:off x="10589382" y="6488668"/>
            <a:ext cx="1602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Xu et al. (2016)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388ACB-0FC9-4541-AB23-4AF52A4A442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74961" y="2012201"/>
            <a:ext cx="5929334" cy="4476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8573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1EF192-CF8A-B94E-AE47-2FEC70C8B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Dormancy - not all seeds germinate immediately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E498C11-66CD-334D-822E-EB6D5B52F9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2164402"/>
            <a:ext cx="8077200" cy="433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40709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48CA4F4-DE5D-0F4E-BC81-96F82425A8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2199" y="0"/>
            <a:ext cx="6191112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E299981-B680-E04E-9637-C8B6E43AD095}"/>
              </a:ext>
            </a:extLst>
          </p:cNvPr>
          <p:cNvSpPr txBox="1"/>
          <p:nvPr/>
        </p:nvSpPr>
        <p:spPr>
          <a:xfrm>
            <a:off x="272955" y="1651379"/>
            <a:ext cx="468118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Autumn phenology is much harder to predict…</a:t>
            </a:r>
          </a:p>
          <a:p>
            <a:endParaRPr lang="en-US" sz="3200" dirty="0"/>
          </a:p>
          <a:p>
            <a:r>
              <a:rPr lang="en-US" sz="3200" dirty="0"/>
              <a:t>maybe determined by spring phenology?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CB15C1-D916-B247-8C2F-076ED4F76B9F}"/>
              </a:ext>
            </a:extLst>
          </p:cNvPr>
          <p:cNvSpPr txBox="1"/>
          <p:nvPr/>
        </p:nvSpPr>
        <p:spPr>
          <a:xfrm>
            <a:off x="0" y="6488668"/>
            <a:ext cx="2066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Keenan et al. (2015)</a:t>
            </a:r>
          </a:p>
        </p:txBody>
      </p:sp>
    </p:spTree>
    <p:extLst>
      <p:ext uri="{BB962C8B-B14F-4D97-AF65-F5344CB8AC3E}">
        <p14:creationId xmlns:p14="http://schemas.microsoft.com/office/powerpoint/2010/main" val="8240594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8F627F-CA1A-E947-A7B3-72862525B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primary benefits of dormancy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ECEAB1-0147-8D49-AEE3-0B0259C14A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5400" dirty="0"/>
              <a:t>Avoid poor growth conditions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5400" dirty="0"/>
              <a:t>Avoid competition</a:t>
            </a:r>
          </a:p>
        </p:txBody>
      </p:sp>
    </p:spTree>
    <p:extLst>
      <p:ext uri="{BB962C8B-B14F-4D97-AF65-F5344CB8AC3E}">
        <p14:creationId xmlns:p14="http://schemas.microsoft.com/office/powerpoint/2010/main" val="26079426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8F627F-CA1A-E947-A7B3-72862525B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primary benefits of dormancy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ECEAB1-0147-8D49-AEE3-0B0259C14A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5400" dirty="0"/>
              <a:t>Avoid poor growth conditions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5400" dirty="0"/>
              <a:t>Avoid competition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70DA2D-FEAB-A241-B95C-14AA346183B5}"/>
              </a:ext>
            </a:extLst>
          </p:cNvPr>
          <p:cNvSpPr txBox="1"/>
          <p:nvPr/>
        </p:nvSpPr>
        <p:spPr>
          <a:xfrm>
            <a:off x="1885695" y="4544705"/>
            <a:ext cx="976949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Knowing this, what would be the important cues to respond to? (Let’s make a list)</a:t>
            </a:r>
          </a:p>
        </p:txBody>
      </p:sp>
    </p:spTree>
    <p:extLst>
      <p:ext uri="{BB962C8B-B14F-4D97-AF65-F5344CB8AC3E}">
        <p14:creationId xmlns:p14="http://schemas.microsoft.com/office/powerpoint/2010/main" val="22961908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475FD6-392C-FB46-B129-A80875907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Environmental cues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A4193B-94D5-DC48-A6A4-4279C2B396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7755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49DD34-6A5B-E240-BDF5-A66C11B08E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>
                <a:solidFill>
                  <a:srgbClr val="7030A0"/>
                </a:solidFill>
              </a:rPr>
              <a:t>Water</a:t>
            </a:r>
            <a:r>
              <a:rPr lang="en-US" dirty="0"/>
              <a:t> – some plants will only imbibe after seed coat is worn down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C31647-D22F-9D4C-8939-86027F7081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3850" y="2054841"/>
            <a:ext cx="9004300" cy="468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6077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327</TotalTime>
  <Words>619</Words>
  <Application>Microsoft Macintosh PowerPoint</Application>
  <PresentationFormat>Widescreen</PresentationFormat>
  <Paragraphs>111</Paragraphs>
  <Slides>50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4" baseType="lpstr">
      <vt:lpstr>Arial</vt:lpstr>
      <vt:lpstr>Calibri</vt:lpstr>
      <vt:lpstr>Calibri Light</vt:lpstr>
      <vt:lpstr>Office Theme</vt:lpstr>
      <vt:lpstr>Life Cycles &amp; Phenology</vt:lpstr>
      <vt:lpstr>Life cycles</vt:lpstr>
      <vt:lpstr>Seeds and germination</vt:lpstr>
      <vt:lpstr>Not all plants have seeds! What’s the benefit?</vt:lpstr>
      <vt:lpstr>Dormancy - not all seeds germinate immediately</vt:lpstr>
      <vt:lpstr>Two primary benefits of dormancy</vt:lpstr>
      <vt:lpstr>Two primary benefits of dormancy</vt:lpstr>
      <vt:lpstr>Environmental cues</vt:lpstr>
      <vt:lpstr>Water – some plants will only imbibe after seed coat is worn down</vt:lpstr>
      <vt:lpstr>Water soluble inhibitors can also prevent germination during dry times</vt:lpstr>
      <vt:lpstr>Light influences germination in 3 ways</vt:lpstr>
      <vt:lpstr>Light influences germination in 3 ways</vt:lpstr>
      <vt:lpstr>Light influences germination in 3 ways</vt:lpstr>
      <vt:lpstr>Light influences germination in 3 ways</vt:lpstr>
      <vt:lpstr>PowerPoint Presentation</vt:lpstr>
      <vt:lpstr>Temperature influences dormancy in two ways</vt:lpstr>
      <vt:lpstr>Temperature influences dormancy in two ways</vt:lpstr>
      <vt:lpstr>PowerPoint Presentation</vt:lpstr>
      <vt:lpstr>Temperature influences dormancy in two ways</vt:lpstr>
      <vt:lpstr>PowerPoint Presentation</vt:lpstr>
      <vt:lpstr>Presence of nitrate can signal competition</vt:lpstr>
      <vt:lpstr>Smoke can also enhance germination</vt:lpstr>
      <vt:lpstr>Mechanism for dormancy release</vt:lpstr>
      <vt:lpstr>Dormancy release signals: an increase in the ratio of giberrelic acid (GA) to absciscic acid (ABA)</vt:lpstr>
      <vt:lpstr>Summary</vt:lpstr>
      <vt:lpstr>PowerPoint Presentation</vt:lpstr>
      <vt:lpstr>Seedling/juvenile phase</vt:lpstr>
      <vt:lpstr>Being a seedling is tough</vt:lpstr>
      <vt:lpstr>Seed size trade-offs</vt:lpstr>
      <vt:lpstr>Seed size trade-offs</vt:lpstr>
      <vt:lpstr>PowerPoint Presentation</vt:lpstr>
      <vt:lpstr>Reproductive phase</vt:lpstr>
      <vt:lpstr>Cost of reproduction</vt:lpstr>
      <vt:lpstr>PowerPoint Presentation</vt:lpstr>
      <vt:lpstr>PowerPoint Presentation</vt:lpstr>
      <vt:lpstr>Generally the cost of female structures is greater than males structures</vt:lpstr>
      <vt:lpstr>Some plants can reproduce vegetatively</vt:lpstr>
      <vt:lpstr>Life cycle diversity</vt:lpstr>
      <vt:lpstr>Timing of development</vt:lpstr>
      <vt:lpstr>Time spent as a gametophyte</vt:lpstr>
      <vt:lpstr>Phenology</vt:lpstr>
      <vt:lpstr>What are the benefits of being deciduous or evergreen?</vt:lpstr>
      <vt:lpstr>What are the costs of being deciduous or evergreen?</vt:lpstr>
      <vt:lpstr>Givnish’s paradoxes</vt:lpstr>
      <vt:lpstr>The importance of leaf phenology</vt:lpstr>
      <vt:lpstr>PowerPoint Presentation</vt:lpstr>
      <vt:lpstr>The timing of leaf phenology</vt:lpstr>
      <vt:lpstr>In temperate regions, temperature determines Spring leaf out</vt:lpstr>
      <vt:lpstr>Water is more important in tropical climates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Smith, Nick</dc:creator>
  <cp:lastModifiedBy>Smith, Nick</cp:lastModifiedBy>
  <cp:revision>77</cp:revision>
  <dcterms:created xsi:type="dcterms:W3CDTF">2019-03-31T23:14:12Z</dcterms:created>
  <dcterms:modified xsi:type="dcterms:W3CDTF">2021-03-29T17:20:53Z</dcterms:modified>
</cp:coreProperties>
</file>